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60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5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FFFF61"/>
    <a:srgbClr val="333300"/>
    <a:srgbClr val="003300"/>
    <a:srgbClr val="006600"/>
    <a:srgbClr val="CC3300"/>
    <a:srgbClr val="003366"/>
    <a:srgbClr val="66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6C666-FA53-4D76-90A0-9B53F3621590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58AF7-DA04-492E-A7FD-F235D1453D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2A120-492C-4BEF-8BCE-E314FDE9EB4A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Рисунок 10" descr="9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26769" cy="68709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Рисунок 10" descr="10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26769" cy="68709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57158" y="1071546"/>
            <a:ext cx="7286676" cy="3357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u="none" strike="noStrike" kern="1200" cap="none" spc="0" normalizeH="0" baseline="0" noProof="0" dirty="0" smtClean="0">
                <a:ln>
                  <a:noFill/>
                </a:ln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j-ea"/>
                <a:cs typeface="Consolas" pitchFamily="49" charset="0"/>
              </a:rPr>
              <a:t>Наука</a:t>
            </a:r>
            <a:r>
              <a:rPr kumimoji="0" lang="ru-RU" sz="6000" b="1" u="none" strike="noStrike" kern="1200" cap="none" spc="0" normalizeH="0" noProof="0" dirty="0" smtClean="0">
                <a:ln>
                  <a:noFill/>
                </a:ln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j-ea"/>
                <a:cs typeface="Consolas" pitchFamily="49" charset="0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dirty="0" smtClean="0">
                <a:solidFill>
                  <a:srgbClr val="6600CC"/>
                </a:solidFill>
                <a:latin typeface="Garamond" pitchFamily="18" charset="0"/>
                <a:ea typeface="+mj-ea"/>
                <a:cs typeface="Consolas" pitchFamily="49" charset="0"/>
              </a:rPr>
              <a:t>и</a:t>
            </a:r>
            <a:r>
              <a:rPr kumimoji="0" lang="ru-RU" sz="6000" b="1" u="none" strike="noStrike" kern="1200" cap="none" spc="0" normalizeH="0" noProof="0" dirty="0" smtClean="0">
                <a:ln>
                  <a:noFill/>
                </a:ln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j-ea"/>
                <a:cs typeface="Consolas" pitchFamily="49" charset="0"/>
              </a:rPr>
              <a:t> </a:t>
            </a:r>
            <a:r>
              <a:rPr kumimoji="0" lang="ru-RU" sz="6000" b="1" u="none" strike="noStrike" kern="1200" cap="none" spc="0" normalizeH="0" noProof="0" dirty="0" smtClean="0">
                <a:ln>
                  <a:noFill/>
                </a:ln>
                <a:solidFill>
                  <a:srgbClr val="6600CC"/>
                </a:solidFill>
                <a:uLnTx/>
                <a:uFillTx/>
                <a:latin typeface="Garamond" pitchFamily="18" charset="0"/>
                <a:ea typeface="+mj-ea"/>
                <a:cs typeface="Consolas" pitchFamily="49" charset="0"/>
              </a:rPr>
              <a:t>другие способы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u="none" strike="noStrike" kern="1200" cap="none" spc="0" normalizeH="0" noProof="0" dirty="0" smtClean="0">
                <a:ln>
                  <a:noFill/>
                </a:ln>
                <a:solidFill>
                  <a:srgbClr val="6600CC"/>
                </a:solidFill>
                <a:uLnTx/>
                <a:uFillTx/>
                <a:latin typeface="Garamond" pitchFamily="18" charset="0"/>
                <a:ea typeface="+mj-ea"/>
                <a:cs typeface="Consolas" pitchFamily="49" charset="0"/>
              </a:rPr>
              <a:t>познания</a:t>
            </a:r>
            <a:endParaRPr kumimoji="0" lang="ru-RU" sz="6000" b="1" u="none" strike="noStrike" kern="1200" cap="none" spc="0" normalizeH="0" baseline="0" noProof="0" dirty="0" smtClean="0">
              <a:ln>
                <a:noFill/>
              </a:ln>
              <a:solidFill>
                <a:srgbClr val="6600CC"/>
              </a:solidFill>
              <a:uLnTx/>
              <a:uFillTx/>
              <a:latin typeface="Garamond" pitchFamily="18" charset="0"/>
              <a:ea typeface="+mj-ea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428604"/>
            <a:ext cx="6429420" cy="1000132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333300"/>
                </a:solidFill>
                <a:latin typeface="Garamond" pitchFamily="18" charset="0"/>
              </a:rPr>
              <a:t>Наука </a:t>
            </a:r>
            <a:r>
              <a:rPr lang="en-US" sz="3600" b="1" dirty="0" smtClean="0">
                <a:solidFill>
                  <a:srgbClr val="333300"/>
                </a:solidFill>
                <a:latin typeface="Garamond" pitchFamily="18" charset="0"/>
              </a:rPr>
              <a:t/>
            </a:r>
            <a:br>
              <a:rPr lang="en-US" sz="36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600" b="1" dirty="0" smtClean="0">
                <a:solidFill>
                  <a:srgbClr val="333300"/>
                </a:solidFill>
                <a:latin typeface="Garamond" pitchFamily="18" charset="0"/>
              </a:rPr>
              <a:t>и </a:t>
            </a:r>
            <a:r>
              <a:rPr lang="ru-RU" sz="3600" b="1" dirty="0" err="1" smtClean="0">
                <a:solidFill>
                  <a:srgbClr val="333300"/>
                </a:solidFill>
                <a:latin typeface="Garamond" pitchFamily="18" charset="0"/>
              </a:rPr>
              <a:t>вненаучное</a:t>
            </a:r>
            <a:r>
              <a:rPr lang="ru-RU" sz="3600" b="1" dirty="0" smtClean="0">
                <a:solidFill>
                  <a:srgbClr val="333300"/>
                </a:solidFill>
                <a:latin typeface="Garamond" pitchFamily="18" charset="0"/>
              </a:rPr>
              <a:t> знание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7000924" cy="492922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1. Границы гибкие и исторически изменчивые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2. Предрассудки могут сдерживать научный прогресс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3. Наука может длинным путем прийти к тому знанию, которое давно утвердилось в обыденном сознании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4. Взаимодействие науки с другими познавательными традициями плодотворно</a:t>
            </a:r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6429420" cy="1000132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333300"/>
                </a:solidFill>
                <a:latin typeface="Garamond" pitchFamily="18" charset="0"/>
              </a:rPr>
              <a:t>Уровни демаркации </a:t>
            </a:r>
            <a:r>
              <a:rPr lang="en-US" sz="3600" b="1" dirty="0" smtClean="0">
                <a:solidFill>
                  <a:srgbClr val="333300"/>
                </a:solidFill>
                <a:latin typeface="Garamond" pitchFamily="18" charset="0"/>
              </a:rPr>
              <a:t/>
            </a:r>
            <a:br>
              <a:rPr lang="en-US" sz="36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600" b="1" dirty="0" smtClean="0">
                <a:solidFill>
                  <a:srgbClr val="333300"/>
                </a:solidFill>
                <a:latin typeface="Garamond" pitchFamily="18" charset="0"/>
              </a:rPr>
              <a:t>научного знания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7000924" cy="492922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i="1" dirty="0" smtClean="0">
                <a:solidFill>
                  <a:schemeClr val="tx1"/>
                </a:solidFill>
                <a:latin typeface="Trebuchet MS" pitchFamily="34" charset="0"/>
              </a:rPr>
              <a:t>По В. Петрову</a:t>
            </a:r>
          </a:p>
          <a:p>
            <a:pPr algn="just" hangingPunct="0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  1. </a:t>
            </a:r>
            <a:r>
              <a:rPr lang="ru-RU" b="1" dirty="0" err="1" smtClean="0">
                <a:solidFill>
                  <a:schemeClr val="tx1"/>
                </a:solidFill>
                <a:latin typeface="Trebuchet MS" pitchFamily="34" charset="0"/>
              </a:rPr>
              <a:t>холистический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- специфика науки как формы духовной деятельности по сравнению с другими аналогичными интегративными формами</a:t>
            </a:r>
          </a:p>
          <a:p>
            <a:pPr algn="just" hangingPunct="0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2. дисциплинарный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-  разграничение научной дисциплины и ее квазинаучного двойника</a:t>
            </a:r>
          </a:p>
          <a:p>
            <a:pPr algn="just" hangingPunct="0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3. </a:t>
            </a:r>
            <a:r>
              <a:rPr lang="ru-RU" b="1" dirty="0" err="1" smtClean="0">
                <a:solidFill>
                  <a:schemeClr val="tx1"/>
                </a:solidFill>
                <a:latin typeface="Trebuchet MS" pitchFamily="34" charset="0"/>
              </a:rPr>
              <a:t>теорийный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– выявление ненаучных теорий внутри науки</a:t>
            </a:r>
          </a:p>
          <a:p>
            <a:pPr algn="just" hangingPunct="0"/>
            <a:r>
              <a:rPr lang="ru-RU" cap="all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b="1" cap="all" dirty="0" smtClean="0">
                <a:solidFill>
                  <a:schemeClr val="tx1"/>
                </a:solidFill>
                <a:latin typeface="Trebuchet MS" pitchFamily="34" charset="0"/>
              </a:rPr>
              <a:t>4.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атомарный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– разграничение научных и ненаучных предположений</a:t>
            </a:r>
          </a:p>
          <a:p>
            <a:pPr algn="just" hangingPunct="0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5. антропологический –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человек науки не всегда проявляет себя как ученый</a:t>
            </a:r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707233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Демаркация научного </a:t>
            </a:r>
            <a:br>
              <a:rPr lang="ru-RU" sz="3600" b="1" dirty="0" smtClean="0"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</a:br>
            <a:r>
              <a:rPr lang="ru-RU" sz="3600" b="1" dirty="0" smtClean="0"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знания на </a:t>
            </a:r>
            <a:r>
              <a:rPr lang="ru-RU" sz="3600" b="1" dirty="0" err="1" smtClean="0"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холистическом</a:t>
            </a:r>
            <a:r>
              <a:rPr lang="ru-RU" sz="3600" b="1" dirty="0" smtClean="0"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уровне </a:t>
            </a:r>
            <a:endParaRPr lang="ru-RU" sz="3600" dirty="0">
              <a:solidFill>
                <a:srgbClr val="FFFF6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6215074" cy="442915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3000" b="1" i="1" dirty="0" smtClean="0">
                <a:solidFill>
                  <a:schemeClr val="tx1"/>
                </a:solidFill>
                <a:latin typeface="Trebuchet MS" pitchFamily="34" charset="0"/>
              </a:rPr>
              <a:t>Отличительные признаки науки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- направленность на поиск достоверного знания  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- специфический способ организации поиска знания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- принципиальная незавершенность научного знания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- универсальность науки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- наличие особого субъекта научной деятельности - научного сообщества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6429420" cy="178597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Демаркация научного </a:t>
            </a:r>
            <a:b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знания на </a:t>
            </a:r>
            <a:r>
              <a:rPr lang="ru-RU" sz="3400" b="1" dirty="0" err="1" smtClean="0">
                <a:solidFill>
                  <a:srgbClr val="333300"/>
                </a:solidFill>
                <a:latin typeface="Garamond" pitchFamily="18" charset="0"/>
              </a:rPr>
              <a:t>холистическом</a:t>
            </a: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 уровне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000240"/>
            <a:ext cx="7000924" cy="4500594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dirty="0" smtClean="0">
                <a:solidFill>
                  <a:srgbClr val="0070C0"/>
                </a:solidFill>
                <a:latin typeface="Trebuchet MS" pitchFamily="34" charset="0"/>
              </a:rPr>
              <a:t>Обыденное познание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1. эмпирические обобщения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2. индивидуальность опыта 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3. ориентация на практический эффект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4. методы изучения не обсуждаются отдельно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6429420" cy="178597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Демаркация научного </a:t>
            </a:r>
            <a:b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знания на </a:t>
            </a:r>
            <a:r>
              <a:rPr lang="ru-RU" sz="3400" b="1" dirty="0" err="1" smtClean="0">
                <a:solidFill>
                  <a:srgbClr val="333300"/>
                </a:solidFill>
                <a:latin typeface="Garamond" pitchFamily="18" charset="0"/>
              </a:rPr>
              <a:t>холистическом</a:t>
            </a: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 уровне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000240"/>
            <a:ext cx="7000924" cy="4500594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dirty="0" smtClean="0">
                <a:solidFill>
                  <a:srgbClr val="0070C0"/>
                </a:solidFill>
                <a:latin typeface="Trebuchet MS" pitchFamily="34" charset="0"/>
              </a:rPr>
              <a:t>Обыденное познание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5. конкретность, ситуативность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6. интуитивный характер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7. возможности передачи знаний ограничены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8. не используется эксперимент 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9. науке доступен больший </a:t>
            </a:r>
            <a:r>
              <a:rPr lang="ru-RU" sz="2800" dirty="0" err="1" smtClean="0">
                <a:solidFill>
                  <a:schemeClr val="tx1"/>
                </a:solidFill>
                <a:latin typeface="Trebuchet MS" pitchFamily="34" charset="0"/>
              </a:rPr>
              <a:t>фактологический</a:t>
            </a:r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материал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707233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Демаркация научного </a:t>
            </a:r>
            <a:b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</a:br>
            <a: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знания на </a:t>
            </a:r>
            <a:r>
              <a:rPr lang="ru-RU" sz="36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холистическом</a:t>
            </a:r>
            <a: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уровне </a:t>
            </a:r>
            <a:endParaRPr lang="ru-RU" sz="3600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6215074" cy="4429156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Обыденное и научное психологическое познание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</a:t>
            </a:r>
            <a:r>
              <a:rPr lang="ru-RU" sz="2800" b="1" i="1" dirty="0" smtClean="0">
                <a:solidFill>
                  <a:schemeClr val="tx1"/>
                </a:solidFill>
                <a:latin typeface="Trebuchet MS" pitchFamily="34" charset="0"/>
              </a:rPr>
              <a:t>Научная психология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1. опирается на житейский психологический опыт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2. извлекает из него свои задачи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3. им проверяется</a:t>
            </a:r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707233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Демаркация научного </a:t>
            </a:r>
            <a:b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</a:br>
            <a: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знания на </a:t>
            </a:r>
            <a:r>
              <a:rPr lang="ru-RU" sz="36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холистическом</a:t>
            </a:r>
            <a:r>
              <a:rPr lang="ru-RU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уровне </a:t>
            </a:r>
            <a:endParaRPr lang="ru-RU" sz="3600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6215074" cy="4429156"/>
          </a:xfrm>
        </p:spPr>
        <p:txBody>
          <a:bodyPr>
            <a:normAutofit/>
          </a:bodyPr>
          <a:lstStyle/>
          <a:p>
            <a:endParaRPr lang="ru-RU" sz="2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Художественное познание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1. ориентация на уникальную личность  творца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2. образно-эмоциональный характер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6429420" cy="178597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Демаркация научного </a:t>
            </a:r>
            <a:b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знания на </a:t>
            </a:r>
            <a:r>
              <a:rPr lang="ru-RU" sz="3400" b="1" dirty="0" err="1" smtClean="0">
                <a:solidFill>
                  <a:srgbClr val="333300"/>
                </a:solidFill>
                <a:latin typeface="Garamond" pitchFamily="18" charset="0"/>
              </a:rPr>
              <a:t>холистическом</a:t>
            </a: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 уровне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000240"/>
            <a:ext cx="7000924" cy="45005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b="1" i="1" dirty="0" smtClean="0">
                <a:solidFill>
                  <a:srgbClr val="6600CC"/>
                </a:solidFill>
                <a:latin typeface="Trebuchet MS" pitchFamily="34" charset="0"/>
              </a:rPr>
              <a:t>Религиозное познание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1. неготовность к </a:t>
            </a:r>
            <a:r>
              <a:rPr lang="ru-RU" sz="2800" dirty="0" err="1" smtClean="0">
                <a:solidFill>
                  <a:schemeClr val="tx1"/>
                </a:solidFill>
                <a:latin typeface="Trebuchet MS" pitchFamily="34" charset="0"/>
              </a:rPr>
              <a:t>самоопровержению</a:t>
            </a:r>
            <a:endParaRPr lang="ru-RU" sz="28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2. мир рассматривается как проявление божественных замыслов и сил 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rebuchet MS" pitchFamily="34" charset="0"/>
              </a:rPr>
              <a:t>    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rebuchet MS" pitchFamily="34" charset="0"/>
              </a:rPr>
              <a:t>в психологии</a:t>
            </a:r>
          </a:p>
          <a:p>
            <a:pPr algn="just"/>
            <a:r>
              <a:rPr lang="ru-RU" sz="2800" b="1" i="1" dirty="0" smtClean="0">
                <a:solidFill>
                  <a:schemeClr val="tx1"/>
                </a:solidFill>
                <a:latin typeface="Trebuchet MS" pitchFamily="34" charset="0"/>
              </a:rPr>
              <a:t>   1. </a:t>
            </a:r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религиозные искания могут оказаться глубже и тоньше, чем традиционно научный подход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</a:t>
            </a:r>
            <a:r>
              <a:rPr lang="ru-RU" sz="2800" b="1" i="1" dirty="0" smtClean="0">
                <a:solidFill>
                  <a:schemeClr val="tx1"/>
                </a:solidFill>
                <a:latin typeface="Trebuchet MS" pitchFamily="34" charset="0"/>
              </a:rPr>
              <a:t>2. </a:t>
            </a:r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проблемы веры важны для ряда крупнейших психологов мира в построении психологических теорий и психотерапевтических систем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6429420" cy="178597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Демаркация научного </a:t>
            </a:r>
            <a:b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знания на </a:t>
            </a:r>
            <a:r>
              <a:rPr lang="ru-RU" sz="3400" b="1" dirty="0" err="1" smtClean="0">
                <a:solidFill>
                  <a:srgbClr val="333300"/>
                </a:solidFill>
                <a:latin typeface="Garamond" pitchFamily="18" charset="0"/>
              </a:rPr>
              <a:t>холистическом</a:t>
            </a: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 уровне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000240"/>
            <a:ext cx="7000924" cy="45005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b="1" i="1" dirty="0" smtClean="0">
                <a:solidFill>
                  <a:srgbClr val="00B050"/>
                </a:solidFill>
                <a:latin typeface="Trebuchet MS" pitchFamily="34" charset="0"/>
              </a:rPr>
              <a:t> Философия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1. форма построения знания сообразна науке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2. содержание может быть ненаучным 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3. предмет исследования ограничивается через исключение из него частных проблем 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4. не теряет связи с обыденным опытом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5. представляет собой мировоззрение 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6. проблемы философии не могут быть решены 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7. прошлые взгляды не обесцениваются настоящим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6429420" cy="178597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Демаркация научного </a:t>
            </a:r>
            <a:b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знания на </a:t>
            </a:r>
            <a:r>
              <a:rPr lang="ru-RU" sz="3400" b="1" dirty="0" err="1" smtClean="0">
                <a:solidFill>
                  <a:srgbClr val="333300"/>
                </a:solidFill>
                <a:latin typeface="Garamond" pitchFamily="18" charset="0"/>
              </a:rPr>
              <a:t>холистическом</a:t>
            </a: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 уровне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000240"/>
            <a:ext cx="7000924" cy="485776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Мифология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 1. как и наука пытается объяснить происходящие в реальности события 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2. анонимное творчество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3. не результат исследования реальности, а антропоморфное ее осмысление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4. описываемая в мифах реальность не является непосредственно данной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5. ответы на любые «почему?» 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6. не способна развиваться и совершенствоваться 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7. нецелостна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571536" y="428604"/>
            <a:ext cx="6072230" cy="857256"/>
          </a:xfrm>
        </p:spPr>
        <p:txBody>
          <a:bodyPr/>
          <a:lstStyle/>
          <a:p>
            <a:r>
              <a:rPr lang="ru-RU" b="1" dirty="0" smtClean="0">
                <a:solidFill>
                  <a:srgbClr val="333300"/>
                </a:solidFill>
                <a:latin typeface="Garamond" pitchFamily="18" charset="0"/>
              </a:rPr>
              <a:t>Познание и наука</a:t>
            </a:r>
            <a:endParaRPr lang="ru-RU" b="1" dirty="0">
              <a:solidFill>
                <a:srgbClr val="333300"/>
              </a:solidFill>
              <a:latin typeface="Garamond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7286644" cy="557214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Каждой форме общественного сознания соответствуют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специфические формы знания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    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Различают формы знания, имеющие понятийную, символическую или художественно-образную основу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     Научное познание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- это процесс получения объективного, истинного знания</a:t>
            </a:r>
          </a:p>
          <a:p>
            <a:pPr algn="l"/>
            <a:r>
              <a:rPr lang="ru-RU" b="1" i="1" dirty="0" smtClean="0">
                <a:solidFill>
                  <a:schemeClr val="tx1"/>
                </a:solidFill>
                <a:latin typeface="Trebuchet MS" pitchFamily="34" charset="0"/>
              </a:rPr>
              <a:t>      Задачи научного познания: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1. описание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2. объяснение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3. предсказание </a:t>
            </a:r>
          </a:p>
          <a:p>
            <a:pPr algn="l"/>
            <a:r>
              <a:rPr lang="ru-RU" b="1" i="1" dirty="0" smtClean="0">
                <a:solidFill>
                  <a:schemeClr val="tx1"/>
                </a:solidFill>
                <a:latin typeface="Trebuchet MS" pitchFamily="34" charset="0"/>
              </a:rPr>
              <a:t>     Научные знания характеризуются    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объективностью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универсальностью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</a:t>
            </a:r>
            <a:r>
              <a:rPr lang="ru-RU" dirty="0" err="1" smtClean="0">
                <a:solidFill>
                  <a:schemeClr val="tx1"/>
                </a:solidFill>
                <a:latin typeface="Trebuchet MS" pitchFamily="34" charset="0"/>
              </a:rPr>
              <a:t>общезначимостью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6429420" cy="178597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Демаркация научного </a:t>
            </a:r>
            <a:b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</a:br>
            <a:r>
              <a:rPr lang="ru-RU" sz="3400" b="1" dirty="0" smtClean="0">
                <a:solidFill>
                  <a:srgbClr val="333300"/>
                </a:solidFill>
                <a:latin typeface="Garamond" pitchFamily="18" charset="0"/>
              </a:rPr>
              <a:t>знания на дисциплинарном уровне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000240"/>
            <a:ext cx="7000924" cy="4857760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800" b="1" i="1" dirty="0" smtClean="0">
                <a:solidFill>
                  <a:schemeClr val="tx1"/>
                </a:solidFill>
                <a:latin typeface="Trebuchet MS" pitchFamily="34" charset="0"/>
              </a:rPr>
              <a:t>Отношения между наукой и </a:t>
            </a:r>
            <a:r>
              <a:rPr lang="ru-RU" sz="2800" b="1" i="1" dirty="0" err="1" smtClean="0">
                <a:solidFill>
                  <a:schemeClr val="tx1"/>
                </a:solidFill>
                <a:latin typeface="Trebuchet MS" pitchFamily="34" charset="0"/>
              </a:rPr>
              <a:t>квазинаукой</a:t>
            </a:r>
            <a:endParaRPr lang="ru-RU" sz="2800" b="1" i="1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1. отношения противоречия – </a:t>
            </a:r>
            <a:r>
              <a:rPr lang="ru-RU" sz="2800" b="1" dirty="0" err="1" smtClean="0">
                <a:solidFill>
                  <a:schemeClr val="tx1"/>
                </a:solidFill>
                <a:latin typeface="Trebuchet MS" pitchFamily="34" charset="0"/>
              </a:rPr>
              <a:t>контрнаука</a:t>
            </a:r>
            <a:endParaRPr lang="ru-RU" sz="28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2. отношения </a:t>
            </a:r>
            <a:r>
              <a:rPr lang="ru-RU" sz="2800" dirty="0" err="1" smtClean="0">
                <a:solidFill>
                  <a:schemeClr val="tx1"/>
                </a:solidFill>
                <a:latin typeface="Trebuchet MS" pitchFamily="34" charset="0"/>
              </a:rPr>
              <a:t>дополнительности</a:t>
            </a:r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– </a:t>
            </a:r>
            <a:r>
              <a:rPr lang="ru-RU" sz="2800" b="1" dirty="0" err="1" smtClean="0">
                <a:solidFill>
                  <a:schemeClr val="tx1"/>
                </a:solidFill>
                <a:latin typeface="Trebuchet MS" pitchFamily="34" charset="0"/>
              </a:rPr>
              <a:t>паранаука</a:t>
            </a:r>
            <a:endParaRPr lang="ru-RU" sz="2800" b="1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3. неопределенный онтологический статус рассматриваемых </a:t>
            </a:r>
            <a:r>
              <a:rPr lang="ru-RU" sz="2800" dirty="0" err="1" smtClean="0">
                <a:solidFill>
                  <a:schemeClr val="tx1"/>
                </a:solidFill>
                <a:latin typeface="Trebuchet MS" pitchFamily="34" charset="0"/>
              </a:rPr>
              <a:t>квазинаукой</a:t>
            </a:r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феноменов – </a:t>
            </a:r>
            <a:r>
              <a:rPr lang="ru-RU" sz="2800" b="1" dirty="0" err="1" smtClean="0">
                <a:solidFill>
                  <a:schemeClr val="tx1"/>
                </a:solidFill>
                <a:latin typeface="Trebuchet MS" pitchFamily="34" charset="0"/>
              </a:rPr>
              <a:t>псевдонаука</a:t>
            </a:r>
            <a:endParaRPr lang="ru-RU" sz="2800" b="1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  4. синтетический принцип создания </a:t>
            </a:r>
            <a:r>
              <a:rPr lang="ru-RU" sz="2800" dirty="0" err="1" smtClean="0">
                <a:solidFill>
                  <a:schemeClr val="tx1"/>
                </a:solidFill>
                <a:latin typeface="Trebuchet MS" pitchFamily="34" charset="0"/>
              </a:rPr>
              <a:t>квазинауки</a:t>
            </a:r>
            <a:r>
              <a:rPr lang="ru-RU" sz="2800" dirty="0" smtClean="0">
                <a:solidFill>
                  <a:schemeClr val="tx1"/>
                </a:solidFill>
                <a:latin typeface="Trebuchet MS" pitchFamily="34" charset="0"/>
              </a:rPr>
              <a:t> – </a:t>
            </a:r>
            <a:r>
              <a:rPr lang="ru-RU" sz="2800" b="1" dirty="0" smtClean="0">
                <a:solidFill>
                  <a:schemeClr val="tx1"/>
                </a:solidFill>
                <a:latin typeface="Trebuchet MS" pitchFamily="34" charset="0"/>
              </a:rPr>
              <a:t>натурфилософия</a:t>
            </a:r>
          </a:p>
          <a:p>
            <a:pPr algn="just"/>
            <a:endParaRPr lang="ru-RU" sz="2800" dirty="0" smtClean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7286676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u="none" strike="noStrike" kern="1200" cap="none" spc="0" normalizeH="0" baseline="0" noProof="0" dirty="0" smtClean="0">
                <a:ln>
                  <a:noFill/>
                </a:ln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j-ea"/>
                <a:cs typeface="Consolas" pitchFamily="49" charset="0"/>
              </a:rPr>
              <a:t>Список</a:t>
            </a:r>
            <a:r>
              <a:rPr kumimoji="0" lang="ru-RU" sz="6000" b="1" u="none" strike="noStrike" kern="1200" cap="none" spc="0" normalizeH="0" noProof="0" dirty="0" smtClean="0">
                <a:ln>
                  <a:noFill/>
                </a:ln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j-ea"/>
                <a:cs typeface="Consolas" pitchFamily="49" charset="0"/>
              </a:rPr>
              <a:t> </a:t>
            </a:r>
            <a:r>
              <a:rPr lang="ru-RU" sz="6000" b="1" dirty="0" smtClean="0">
                <a:solidFill>
                  <a:srgbClr val="FFF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+mj-ea"/>
                <a:cs typeface="Consolas" pitchFamily="49" charset="0"/>
              </a:rPr>
              <a:t>литературы</a:t>
            </a:r>
            <a:endParaRPr kumimoji="0" lang="ru-RU" sz="6000" b="1" u="none" strike="noStrike" kern="1200" cap="none" spc="0" normalizeH="0" baseline="0" noProof="0" dirty="0" smtClean="0">
              <a:ln>
                <a:noFill/>
              </a:ln>
              <a:solidFill>
                <a:srgbClr val="FFFF6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aramond" pitchFamily="18" charset="0"/>
              <a:ea typeface="+mj-ea"/>
              <a:cs typeface="Consolas" pitchFamily="49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7358114" cy="6143644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ru-RU" sz="4300" b="1" i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4300" b="1" dirty="0" smtClean="0">
                <a:solidFill>
                  <a:schemeClr val="tx1"/>
                </a:solidFill>
                <a:latin typeface="Trebuchet MS" pitchFamily="34" charset="0"/>
              </a:rPr>
              <a:t>1.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4300" i="1" dirty="0" err="1" smtClean="0">
                <a:solidFill>
                  <a:schemeClr val="tx1"/>
                </a:solidFill>
                <a:latin typeface="Trebuchet MS" pitchFamily="34" charset="0"/>
              </a:rPr>
              <a:t>Вачков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 И.В., </a:t>
            </a:r>
            <a:r>
              <a:rPr lang="ru-RU" sz="4300" i="1" dirty="0" err="1" smtClean="0">
                <a:solidFill>
                  <a:schemeClr val="tx1"/>
                </a:solidFill>
                <a:latin typeface="Trebuchet MS" pitchFamily="34" charset="0"/>
              </a:rPr>
              <a:t>Гриншпун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 И.Б., </a:t>
            </a:r>
            <a:r>
              <a:rPr lang="ru-RU" sz="4300" i="1" dirty="0" err="1" smtClean="0">
                <a:solidFill>
                  <a:schemeClr val="tx1"/>
                </a:solidFill>
                <a:latin typeface="Trebuchet MS" pitchFamily="34" charset="0"/>
              </a:rPr>
              <a:t>Пряжников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 Н.С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. Введение в профессию «психолог»: Учебное пособие. М.: МПСИ; Воронеж: НПО «МОДЭК», 2002/2007</a:t>
            </a:r>
          </a:p>
          <a:p>
            <a:pPr algn="l">
              <a:lnSpc>
                <a:spcPct val="120000"/>
              </a:lnSpc>
            </a:pPr>
            <a:r>
              <a:rPr lang="ru-RU" sz="4300" b="1" dirty="0" smtClean="0">
                <a:solidFill>
                  <a:schemeClr val="tx1"/>
                </a:solidFill>
                <a:latin typeface="Trebuchet MS" pitchFamily="34" charset="0"/>
              </a:rPr>
              <a:t>2.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4300" i="1" dirty="0" err="1" smtClean="0">
                <a:solidFill>
                  <a:schemeClr val="tx1"/>
                </a:solidFill>
                <a:latin typeface="Trebuchet MS" pitchFamily="34" charset="0"/>
              </a:rPr>
              <a:t>Гиппенрейтер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 Ю.Б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. Введение в общую психологию: Курс лекций. Изд-во </a:t>
            </a:r>
            <a:r>
              <a:rPr lang="ru-RU" sz="4300" dirty="0" err="1" smtClean="0">
                <a:solidFill>
                  <a:schemeClr val="tx1"/>
                </a:solidFill>
                <a:latin typeface="Trebuchet MS" pitchFamily="34" charset="0"/>
              </a:rPr>
              <a:t>Моск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. ун-та, 1988 (или более поздние издания).</a:t>
            </a:r>
          </a:p>
          <a:p>
            <a:pPr algn="l">
              <a:lnSpc>
                <a:spcPct val="120000"/>
              </a:lnSpc>
            </a:pPr>
            <a:r>
              <a:rPr lang="ru-RU" sz="4300" b="1" dirty="0" smtClean="0">
                <a:solidFill>
                  <a:schemeClr val="tx1"/>
                </a:solidFill>
                <a:latin typeface="Trebuchet MS" pitchFamily="34" charset="0"/>
              </a:rPr>
              <a:t>3.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Лекторский В.А.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Научное и </a:t>
            </a:r>
            <a:r>
              <a:rPr lang="ru-RU" sz="4300" dirty="0" err="1" smtClean="0">
                <a:solidFill>
                  <a:schemeClr val="tx1"/>
                </a:solidFill>
                <a:latin typeface="Trebuchet MS" pitchFamily="34" charset="0"/>
              </a:rPr>
              <a:t>вненаучное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мышление: скользящая граница</a:t>
            </a:r>
          </a:p>
          <a:p>
            <a:pPr algn="l" hangingPunct="0">
              <a:lnSpc>
                <a:spcPct val="120000"/>
              </a:lnSpc>
            </a:pPr>
            <a:r>
              <a:rPr lang="ru-RU" sz="4300" b="1" dirty="0" smtClean="0">
                <a:solidFill>
                  <a:schemeClr val="tx1"/>
                </a:solidFill>
                <a:latin typeface="Trebuchet MS" pitchFamily="34" charset="0"/>
              </a:rPr>
              <a:t>4.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4300" i="1" dirty="0" err="1" smtClean="0">
                <a:solidFill>
                  <a:schemeClr val="tx1"/>
                </a:solidFill>
                <a:latin typeface="Trebuchet MS" pitchFamily="34" charset="0"/>
              </a:rPr>
              <a:t>Лешкевич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 Т. Г.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Философия науки: традиции и новации: Учебное пособие для вузов. М.: «Издательство ПРИОР», 2001. — 428 с.</a:t>
            </a:r>
          </a:p>
          <a:p>
            <a:pPr algn="l">
              <a:lnSpc>
                <a:spcPct val="120000"/>
              </a:lnSpc>
            </a:pPr>
            <a:r>
              <a:rPr lang="ru-RU" sz="4300" b="1" dirty="0" smtClean="0">
                <a:solidFill>
                  <a:schemeClr val="tx1"/>
                </a:solidFill>
                <a:latin typeface="Trebuchet MS" pitchFamily="34" charset="0"/>
              </a:rPr>
              <a:t>5.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Ойзерман Т.И.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Философия как единство научного и </a:t>
            </a:r>
            <a:r>
              <a:rPr lang="ru-RU" sz="4300" dirty="0" err="1" smtClean="0">
                <a:solidFill>
                  <a:schemeClr val="tx1"/>
                </a:solidFill>
                <a:latin typeface="Trebuchet MS" pitchFamily="34" charset="0"/>
              </a:rPr>
              <a:t>вненаучного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познания</a:t>
            </a:r>
          </a:p>
          <a:p>
            <a:pPr algn="l">
              <a:lnSpc>
                <a:spcPct val="120000"/>
              </a:lnSpc>
            </a:pPr>
            <a:r>
              <a:rPr lang="ru-RU" sz="4300" b="1" dirty="0" smtClean="0">
                <a:solidFill>
                  <a:schemeClr val="tx1"/>
                </a:solidFill>
                <a:latin typeface="Trebuchet MS" pitchFamily="34" charset="0"/>
              </a:rPr>
              <a:t>6.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Петров В.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Наука и </a:t>
            </a:r>
            <a:r>
              <a:rPr lang="ru-RU" sz="4300" dirty="0" err="1" smtClean="0">
                <a:solidFill>
                  <a:schemeClr val="tx1"/>
                </a:solidFill>
                <a:latin typeface="Trebuchet MS" pitchFamily="34" charset="0"/>
              </a:rPr>
              <a:t>квазинаука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с методологической точки зрения</a:t>
            </a:r>
          </a:p>
          <a:p>
            <a:pPr algn="l">
              <a:lnSpc>
                <a:spcPct val="120000"/>
              </a:lnSpc>
            </a:pPr>
            <a:r>
              <a:rPr lang="ru-RU" sz="4300" b="1" dirty="0" smtClean="0">
                <a:solidFill>
                  <a:schemeClr val="tx1"/>
                </a:solidFill>
                <a:latin typeface="Trebuchet MS" pitchFamily="34" charset="0"/>
              </a:rPr>
              <a:t>7. </a:t>
            </a:r>
            <a:r>
              <a:rPr lang="ru-RU" sz="4300" i="1" dirty="0" smtClean="0">
                <a:solidFill>
                  <a:schemeClr val="tx1"/>
                </a:solidFill>
                <a:latin typeface="Trebuchet MS" pitchFamily="34" charset="0"/>
              </a:rPr>
              <a:t>Юревич А.В.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Наука и </a:t>
            </a:r>
            <a:r>
              <a:rPr lang="ru-RU" sz="4300" dirty="0" err="1" smtClean="0">
                <a:solidFill>
                  <a:schemeClr val="tx1"/>
                </a:solidFill>
                <a:latin typeface="Trebuchet MS" pitchFamily="34" charset="0"/>
              </a:rPr>
              <a:t>паранаука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: столкновение на «территории» психологии  // Психологический журнал. — Москва: Академический научно-издательский, производственно-полиграфический и </a:t>
            </a:r>
            <a:r>
              <a:rPr lang="ru-RU" sz="4300" dirty="0" err="1" smtClean="0">
                <a:solidFill>
                  <a:schemeClr val="tx1"/>
                </a:solidFill>
                <a:latin typeface="Trebuchet MS" pitchFamily="34" charset="0"/>
              </a:rPr>
              <a:t>книгораспространительский</a:t>
            </a:r>
            <a:r>
              <a:rPr lang="ru-RU" sz="4300" dirty="0" smtClean="0">
                <a:solidFill>
                  <a:schemeClr val="tx1"/>
                </a:solidFill>
                <a:latin typeface="Trebuchet MS" pitchFamily="34" charset="0"/>
              </a:rPr>
              <a:t> центр Российской академии наук "Издательство "Наука", 2005. — Т. 26. — № 1. — С. 79-87.</a:t>
            </a:r>
          </a:p>
          <a:p>
            <a:pPr algn="l"/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428660" y="1000108"/>
            <a:ext cx="6500858" cy="857256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6600CC"/>
                </a:solidFill>
                <a:latin typeface="Garamond" pitchFamily="18" charset="0"/>
              </a:rPr>
              <a:t>Вненаучное</a:t>
            </a:r>
            <a:r>
              <a:rPr lang="ru-RU" b="1" dirty="0" smtClean="0">
                <a:solidFill>
                  <a:srgbClr val="6600CC"/>
                </a:solidFill>
                <a:latin typeface="Garamond" pitchFamily="18" charset="0"/>
              </a:rPr>
              <a:t> знание </a:t>
            </a:r>
            <a:endParaRPr lang="ru-RU" b="1" dirty="0">
              <a:solidFill>
                <a:srgbClr val="6600CC"/>
              </a:solidFill>
              <a:latin typeface="Garamond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0034" y="2285992"/>
            <a:ext cx="6786642" cy="4572008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Производится в определенных интеллектуальных сообществах, в соответствии с другими (отличными от рационалистических) нормами и эталонами, имеет собственные источники и средства познания</a:t>
            </a:r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285784" y="1214422"/>
            <a:ext cx="6500858" cy="8572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6600CC"/>
                </a:solidFill>
                <a:latin typeface="Garamond" pitchFamily="18" charset="0"/>
              </a:rPr>
              <a:t>Элементы нерационального в науке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2714620"/>
            <a:ext cx="8072462" cy="450057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 </a:t>
            </a:r>
            <a:r>
              <a:rPr lang="en-US" dirty="0" smtClean="0"/>
              <a:t>    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Наука -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трижды нерациональная</a:t>
            </a:r>
            <a:r>
              <a:rPr lang="en-US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форма духовной деятельности: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нерациональна в своих основаниях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нерациональна по способу развития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нерациональна по конечной цели</a:t>
            </a:r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642974" y="785794"/>
            <a:ext cx="6500858" cy="8572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6600CC"/>
                </a:solidFill>
                <a:latin typeface="Garamond" pitchFamily="18" charset="0"/>
              </a:rPr>
              <a:t>Причины расцвета ненаучного знания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1857364"/>
            <a:ext cx="7000924" cy="500063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1.</a:t>
            </a:r>
            <a:r>
              <a:rPr lang="en-US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ослабление в западной культуре традиционных протестантских ценностей, на которые опирался рационализм 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2.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rebuchet MS" pitchFamily="34" charset="0"/>
              </a:rPr>
              <a:t>здесь-и-теперь-психология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» современного западного обывателя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 3.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массовая вера в чудеса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4.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личностные факторы и ситуации</a:t>
            </a:r>
          </a:p>
          <a:p>
            <a:pPr algn="l"/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642974" y="785794"/>
            <a:ext cx="6500858" cy="8572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6600CC"/>
                </a:solidFill>
                <a:latin typeface="Garamond" pitchFamily="18" charset="0"/>
              </a:rPr>
              <a:t>Причины расцвета ненаучного знания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285968"/>
            <a:ext cx="7000924" cy="421486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5.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наука подала пример социальной организации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6.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открытия науки, регулярно разрушающие привычное мировоззрение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rebuchet MS" pitchFamily="34" charset="0"/>
              </a:rPr>
              <a:t>7. 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либерализация правил производства научного знания</a:t>
            </a:r>
          </a:p>
          <a:p>
            <a:pPr algn="l"/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857288" y="857232"/>
            <a:ext cx="6429420" cy="100013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6600CC"/>
                </a:solidFill>
                <a:latin typeface="Garamond" pitchFamily="18" charset="0"/>
              </a:rPr>
              <a:t>Причины расцвета ненаучного знания </a:t>
            </a:r>
            <a:r>
              <a:rPr lang="en-US" sz="3600" b="1" dirty="0" smtClean="0">
                <a:solidFill>
                  <a:srgbClr val="6600CC"/>
                </a:solidFill>
                <a:latin typeface="Garamond" pitchFamily="18" charset="0"/>
              </a:rPr>
              <a:t/>
            </a:r>
            <a:br>
              <a:rPr lang="en-US" sz="3600" b="1" dirty="0" smtClean="0">
                <a:solidFill>
                  <a:srgbClr val="6600CC"/>
                </a:solidFill>
                <a:latin typeface="Garamond" pitchFamily="18" charset="0"/>
              </a:rPr>
            </a:br>
            <a:r>
              <a:rPr lang="ru-RU" sz="3600" b="1" dirty="0" smtClean="0">
                <a:solidFill>
                  <a:srgbClr val="6600CC"/>
                </a:solidFill>
                <a:latin typeface="Garamond" pitchFamily="18" charset="0"/>
              </a:rPr>
              <a:t>в области психологии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285968"/>
            <a:ext cx="7000924" cy="421486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1. психология – «</a:t>
            </a:r>
            <a:r>
              <a:rPr lang="ru-RU" dirty="0" err="1" smtClean="0">
                <a:solidFill>
                  <a:schemeClr val="tx1"/>
                </a:solidFill>
                <a:latin typeface="Trebuchet MS" pitchFamily="34" charset="0"/>
              </a:rPr>
              <a:t>неустоявшаяся</a:t>
            </a:r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» научная дисциплина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2. прибыльность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3. специалистом по психологии может прослыть любой, обладающий психикой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4. в структуру любого психологического знания имплицитно входит обыденный опыт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5. психология – интересная область</a:t>
            </a:r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857288" y="857232"/>
            <a:ext cx="6429420" cy="100013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6600CC"/>
                </a:solidFill>
                <a:latin typeface="Garamond" pitchFamily="18" charset="0"/>
              </a:rPr>
              <a:t>Причины расцвета ненаучного знания </a:t>
            </a:r>
            <a:r>
              <a:rPr lang="en-US" sz="3600" b="1" dirty="0" smtClean="0">
                <a:solidFill>
                  <a:srgbClr val="6600CC"/>
                </a:solidFill>
                <a:latin typeface="Garamond" pitchFamily="18" charset="0"/>
              </a:rPr>
              <a:t/>
            </a:r>
            <a:br>
              <a:rPr lang="en-US" sz="3600" b="1" dirty="0" smtClean="0">
                <a:solidFill>
                  <a:srgbClr val="6600CC"/>
                </a:solidFill>
                <a:latin typeface="Garamond" pitchFamily="18" charset="0"/>
              </a:rPr>
            </a:br>
            <a:r>
              <a:rPr lang="ru-RU" sz="3600" b="1" dirty="0" smtClean="0">
                <a:solidFill>
                  <a:srgbClr val="6600CC"/>
                </a:solidFill>
                <a:latin typeface="Garamond" pitchFamily="18" charset="0"/>
              </a:rPr>
              <a:t>в области психологии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285968"/>
            <a:ext cx="7000924" cy="421486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6. отсутствие у психологического сообщества каких-либо четких границ и барьеров для «чужаков»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- девальвация психологического образования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 неорганизованность психологического сообщества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rebuchet MS" pitchFamily="34" charset="0"/>
              </a:rPr>
              <a:t>     -  непродуманность общественных механизмов получения определенного социального статуса</a:t>
            </a:r>
            <a:endParaRPr lang="ru-RU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857288" y="357166"/>
            <a:ext cx="6429420" cy="1000132"/>
          </a:xfrm>
        </p:spPr>
        <p:txBody>
          <a:bodyPr>
            <a:noAutofit/>
          </a:bodyPr>
          <a:lstStyle/>
          <a:p>
            <a:r>
              <a:rPr lang="ru-RU" sz="3500" b="1" dirty="0" smtClean="0">
                <a:solidFill>
                  <a:srgbClr val="6600CC"/>
                </a:solidFill>
                <a:latin typeface="Garamond" pitchFamily="18" charset="0"/>
              </a:rPr>
              <a:t>Формы </a:t>
            </a:r>
            <a:r>
              <a:rPr lang="en-US" sz="3500" b="1" dirty="0" smtClean="0">
                <a:solidFill>
                  <a:srgbClr val="6600CC"/>
                </a:solidFill>
                <a:latin typeface="Garamond" pitchFamily="18" charset="0"/>
              </a:rPr>
              <a:t/>
            </a:r>
            <a:br>
              <a:rPr lang="en-US" sz="3500" b="1" dirty="0" smtClean="0">
                <a:solidFill>
                  <a:srgbClr val="6600CC"/>
                </a:solidFill>
                <a:latin typeface="Garamond" pitchFamily="18" charset="0"/>
              </a:rPr>
            </a:br>
            <a:r>
              <a:rPr lang="ru-RU" sz="3500" b="1" dirty="0" err="1" smtClean="0">
                <a:solidFill>
                  <a:srgbClr val="6600CC"/>
                </a:solidFill>
                <a:latin typeface="Garamond" pitchFamily="18" charset="0"/>
              </a:rPr>
              <a:t>вненаучного</a:t>
            </a:r>
            <a:r>
              <a:rPr lang="ru-RU" sz="3500" b="1" dirty="0" smtClean="0">
                <a:solidFill>
                  <a:srgbClr val="6600CC"/>
                </a:solidFill>
                <a:latin typeface="Garamond" pitchFamily="18" charset="0"/>
              </a:rPr>
              <a:t> знания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7286644" cy="5572140"/>
          </a:xfrm>
        </p:spPr>
        <p:txBody>
          <a:bodyPr>
            <a:noAutofit/>
          </a:bodyPr>
          <a:lstStyle/>
          <a:p>
            <a:pPr algn="just"/>
            <a:r>
              <a:rPr lang="en-US" sz="2200" b="1" i="1" dirty="0" smtClean="0">
                <a:solidFill>
                  <a:schemeClr val="tx1"/>
                </a:solidFill>
                <a:latin typeface="Trebuchet MS" pitchFamily="34" charset="0"/>
              </a:rPr>
              <a:t>    </a:t>
            </a:r>
            <a:r>
              <a:rPr lang="ru-RU" sz="2200" b="1" i="1" dirty="0" smtClean="0">
                <a:solidFill>
                  <a:schemeClr val="tx1"/>
                </a:solidFill>
                <a:latin typeface="Trebuchet MS" pitchFamily="34" charset="0"/>
              </a:rPr>
              <a:t>По Т.Г. </a:t>
            </a:r>
            <a:r>
              <a:rPr lang="ru-RU" sz="2200" b="1" i="1" dirty="0" err="1" smtClean="0">
                <a:solidFill>
                  <a:schemeClr val="tx1"/>
                </a:solidFill>
                <a:latin typeface="Trebuchet MS" pitchFamily="34" charset="0"/>
              </a:rPr>
              <a:t>Лешкевичу</a:t>
            </a:r>
            <a:endParaRPr lang="ru-RU" sz="2200" b="1" i="1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just" hangingPunct="0"/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  1. ненаучное 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- несистематическое знание, которое не формализуется и не описывается законами</a:t>
            </a:r>
          </a:p>
          <a:p>
            <a:pPr algn="just" hangingPunct="0"/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2. донаучное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-  </a:t>
            </a:r>
            <a:r>
              <a:rPr lang="ru-RU" sz="2200" dirty="0" err="1" smtClean="0">
                <a:solidFill>
                  <a:schemeClr val="tx1"/>
                </a:solidFill>
                <a:latin typeface="Trebuchet MS" pitchFamily="34" charset="0"/>
              </a:rPr>
              <a:t>предпосылочная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 база</a:t>
            </a:r>
            <a:r>
              <a:rPr lang="en-US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научного</a:t>
            </a:r>
          </a:p>
          <a:p>
            <a:pPr algn="just" hangingPunct="0"/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3. </a:t>
            </a:r>
            <a:r>
              <a:rPr lang="ru-RU" sz="2200" b="1" dirty="0" err="1" smtClean="0">
                <a:solidFill>
                  <a:schemeClr val="tx1"/>
                </a:solidFill>
                <a:latin typeface="Trebuchet MS" pitchFamily="34" charset="0"/>
              </a:rPr>
              <a:t>паранаучное</a:t>
            </a:r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- несовместимое с имеющимся гносеологическим стандартом</a:t>
            </a:r>
          </a:p>
          <a:p>
            <a:pPr algn="just" hangingPunct="0"/>
            <a:r>
              <a:rPr lang="ru-RU" sz="2200" cap="all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b="1" cap="all" dirty="0" smtClean="0">
                <a:solidFill>
                  <a:schemeClr val="tx1"/>
                </a:solidFill>
                <a:latin typeface="Trebuchet MS" pitchFamily="34" charset="0"/>
              </a:rPr>
              <a:t>4. </a:t>
            </a:r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лженаучное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- сознательно эксплуатирующее домыслы и предрассудки</a:t>
            </a:r>
          </a:p>
          <a:p>
            <a:pPr algn="just" hangingPunct="0"/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5. квазинаучное знание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опирается на методы насилия и принуждения</a:t>
            </a:r>
          </a:p>
          <a:p>
            <a:pPr algn="just" hangingPunct="0"/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6. антинаучное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—  утопичное и сознательно искажающее представления о действительности</a:t>
            </a:r>
          </a:p>
          <a:p>
            <a:pPr algn="just" hangingPunct="0"/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rebuchet MS" pitchFamily="34" charset="0"/>
              </a:rPr>
              <a:t>7. псевдонаучное знание </a:t>
            </a:r>
            <a:r>
              <a:rPr lang="ru-RU" sz="2200" dirty="0" smtClean="0">
                <a:solidFill>
                  <a:schemeClr val="tx1"/>
                </a:solidFill>
                <a:latin typeface="Trebuchet MS" pitchFamily="34" charset="0"/>
              </a:rPr>
              <a:t>– спекуляции на совокупности популярных теорий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993</Words>
  <Application>Microsoft Office PowerPoint</Application>
  <PresentationFormat>Экран (4:3)</PresentationFormat>
  <Paragraphs>133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Специальное оформление</vt:lpstr>
      <vt:lpstr>Слайд 1</vt:lpstr>
      <vt:lpstr>Познание и наука</vt:lpstr>
      <vt:lpstr>Вненаучное знание </vt:lpstr>
      <vt:lpstr>Элементы нерационального в науке </vt:lpstr>
      <vt:lpstr>Причины расцвета ненаучного знания </vt:lpstr>
      <vt:lpstr>Причины расцвета ненаучного знания </vt:lpstr>
      <vt:lpstr>Причины расцвета ненаучного знания  в области психологии</vt:lpstr>
      <vt:lpstr>Причины расцвета ненаучного знания  в области психологии</vt:lpstr>
      <vt:lpstr>Формы  вненаучного знания</vt:lpstr>
      <vt:lpstr>Наука  и вненаучное знание</vt:lpstr>
      <vt:lpstr>Уровни демаркации  научного знания</vt:lpstr>
      <vt:lpstr>Демаркация научного  знания на холистическом уровне </vt:lpstr>
      <vt:lpstr>Демаркация научного  знания на холистическом уровне </vt:lpstr>
      <vt:lpstr>Демаркация научного  знания на холистическом уровне </vt:lpstr>
      <vt:lpstr>Демаркация научного  знания на холистическом уровне </vt:lpstr>
      <vt:lpstr>Демаркация научного  знания на холистическом уровне </vt:lpstr>
      <vt:lpstr>Демаркация научного  знания на холистическом уровне </vt:lpstr>
      <vt:lpstr>Демаркация научного  знания на холистическом уровне </vt:lpstr>
      <vt:lpstr>Демаркация научного  знания на холистическом уровне </vt:lpstr>
      <vt:lpstr>Демаркация научного  знания на дисциплинарном уровне 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Логотип </dc:title>
  <dc:creator>Admin</dc:creator>
  <cp:lastModifiedBy>ACER</cp:lastModifiedBy>
  <cp:revision>51</cp:revision>
  <dcterms:created xsi:type="dcterms:W3CDTF">2011-12-13T19:04:59Z</dcterms:created>
  <dcterms:modified xsi:type="dcterms:W3CDTF">2016-10-24T11:36:54Z</dcterms:modified>
</cp:coreProperties>
</file>